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Dosis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iEGMDGBI3zYbZS4vTn4N1CSp8W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5E4871-55DA-4485-BE40-B6E8B8E310A0}">
  <a:tblStyle styleId="{245E4871-55DA-4485-BE40-B6E8B8E310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osis-bold.fntdata"/><Relationship Id="rId12" Type="http://schemas.openxmlformats.org/officeDocument/2006/relationships/slide" Target="slides/slide7.xml"/><Relationship Id="rId34" Type="http://schemas.openxmlformats.org/officeDocument/2006/relationships/font" Target="fonts/Dosis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2842956b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3e2842956b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2842956b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3e2842956b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e2842956b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3e2842956b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842956b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13e2842956b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2842956b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3e2842956b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e26eec97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3e26eec97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e26eec97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3e26eec97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26eec973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13e26eec973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e26eec973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e26eec97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3e26eec973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e26eec97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e26eec97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e26eec973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e26eec973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3e26eec973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e26eec97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3e26eec97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e26eec97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e26eec97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e26eec97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e26eec97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3e26eec97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e26eec973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13e26eec973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e26eec973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e26eec973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3e26eec973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2842956b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2842956b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3e2842956b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2842956b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13e2842956b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e2842956b_1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13e2842956b_1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e2842956b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13e2842956b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e2842956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13e2842956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2842956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3e2842956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e2842956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3e2842956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221c316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3e221c316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e2842956b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3e2842956b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e2842956b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3e2842956b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2438374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Avengers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2025"/>
            <a:ext cx="380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Laporan Project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44" name="Google Shape;144;g13e2842956b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3e2842956b_0_127"/>
          <p:cNvSpPr txBox="1"/>
          <p:nvPr/>
        </p:nvSpPr>
        <p:spPr>
          <a:xfrm>
            <a:off x="1041725" y="5216025"/>
            <a:ext cx="10228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Hyperparameter Tuning, score yang diperoleh juga belum cukup baik pada metric Precision.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dilihat dari score Recall - nya, model yang diperoleh masih Overfit (gap antara test score - train score sangat besar)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6" name="Google Shape;146;g13e2842956b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775" y="1438800"/>
            <a:ext cx="7233574" cy="362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3e2842956b_0_127"/>
          <p:cNvSpPr txBox="1"/>
          <p:nvPr/>
        </p:nvSpPr>
        <p:spPr>
          <a:xfrm>
            <a:off x="1041725" y="696650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Randomized Search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2" name="Google Shape;152;g13e2842956b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3e2842956b_0_145"/>
          <p:cNvSpPr txBox="1"/>
          <p:nvPr/>
        </p:nvSpPr>
        <p:spPr>
          <a:xfrm>
            <a:off x="6231250" y="4653052"/>
            <a:ext cx="43680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Berdasarkan matrix tersebut diperoleh nilai False Negative (FN) sudah kecil, akan tetapi False Positive (FP) sangat tinggi. Sehingga perlu dilakukan Hyperparameter Tuning.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3e2842956b_0_145"/>
          <p:cNvSpPr txBox="1"/>
          <p:nvPr/>
        </p:nvSpPr>
        <p:spPr>
          <a:xfrm>
            <a:off x="1395495" y="989292"/>
            <a:ext cx="735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B. K-Nearest Neighbor</a:t>
            </a:r>
            <a:endParaRPr b="1" sz="29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g13e2842956b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00" y="1700050"/>
            <a:ext cx="5925125" cy="26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3e2842956b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500" y="4653038"/>
            <a:ext cx="43148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61" name="Google Shape;161;g13e2842956b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3e2842956b_0_177"/>
          <p:cNvSpPr txBox="1"/>
          <p:nvPr/>
        </p:nvSpPr>
        <p:spPr>
          <a:xfrm>
            <a:off x="1041725" y="696650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</a:t>
            </a: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Randomized Search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13e2842956b_0_177"/>
          <p:cNvSpPr txBox="1"/>
          <p:nvPr/>
        </p:nvSpPr>
        <p:spPr>
          <a:xfrm>
            <a:off x="944825" y="5361725"/>
            <a:ext cx="100449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Score Recall sudah mencapai 90%, namun terlihat gap train score-test score yang sangat tinggi dan termasuk Overfitting.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Selain itu, presisi juga masih sangat rendah -&gt; False Positive masih sangat tinggi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Google Shape;164;g13e2842956b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75" y="1452750"/>
            <a:ext cx="6991349" cy="38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3e2842956b_0_177"/>
          <p:cNvPicPr preferRelativeResize="0"/>
          <p:nvPr/>
        </p:nvPicPr>
        <p:blipFill rotWithShape="1">
          <a:blip r:embed="rId5">
            <a:alphaModFix/>
          </a:blip>
          <a:srcRect b="0" l="0" r="55545" t="56926"/>
          <a:stretch/>
        </p:blipFill>
        <p:spPr>
          <a:xfrm>
            <a:off x="8260025" y="1765000"/>
            <a:ext cx="3340776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3e2842956b_0_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0022" y="2621515"/>
            <a:ext cx="3340775" cy="100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71" name="Google Shape;171;g13e2842956b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3e2842956b_0_227"/>
          <p:cNvSpPr txBox="1"/>
          <p:nvPr/>
        </p:nvSpPr>
        <p:spPr>
          <a:xfrm>
            <a:off x="1198645" y="873692"/>
            <a:ext cx="735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. Decision Tree</a:t>
            </a:r>
            <a:endParaRPr b="1" sz="29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g13e2842956b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063" y="1545567"/>
            <a:ext cx="7233575" cy="280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3e2842956b_0_227"/>
          <p:cNvSpPr txBox="1"/>
          <p:nvPr/>
        </p:nvSpPr>
        <p:spPr>
          <a:xfrm>
            <a:off x="1198650" y="4658850"/>
            <a:ext cx="81822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Recall Score sudah baik.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Precision juga sudah baik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Selanjutnya perlu dilakukan lagi Hyperparameter Tuning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79" name="Google Shape;179;g13e2842956b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3e2842956b_0_219"/>
          <p:cNvSpPr txBox="1"/>
          <p:nvPr/>
        </p:nvSpPr>
        <p:spPr>
          <a:xfrm>
            <a:off x="7510925" y="2082375"/>
            <a:ext cx="39951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Hyperparameter tuning, nilai Recall menurun dari 0.78 menjadi 0.74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1" name="Google Shape;181;g13e2842956b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775" y="1410025"/>
            <a:ext cx="6314350" cy="48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3e2842956b_0_219"/>
          <p:cNvSpPr txBox="1"/>
          <p:nvPr/>
        </p:nvSpPr>
        <p:spPr>
          <a:xfrm>
            <a:off x="1041725" y="696650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Randomized Search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87" name="Google Shape;187;g13e26eec973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3e26eec973_0_15"/>
          <p:cNvSpPr txBox="1"/>
          <p:nvPr/>
        </p:nvSpPr>
        <p:spPr>
          <a:xfrm>
            <a:off x="893795" y="804967"/>
            <a:ext cx="7352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. Bagging: Random Forest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29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13e26eec973_0_15"/>
          <p:cNvSpPr txBox="1"/>
          <p:nvPr/>
        </p:nvSpPr>
        <p:spPr>
          <a:xfrm>
            <a:off x="817600" y="5929000"/>
            <a:ext cx="7352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Very Good. </a:t>
            </a:r>
            <a:r>
              <a:rPr b="1"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Recall</a:t>
            </a: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score sudah mencapai 0,95. </a:t>
            </a:r>
            <a:r>
              <a:rPr b="1"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Precision</a:t>
            </a: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0,90 dan </a:t>
            </a:r>
            <a:r>
              <a:rPr b="1"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F1</a:t>
            </a: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score 0,86.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Dapat digunakan sebagai </a:t>
            </a:r>
            <a:r>
              <a:rPr b="1"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Alternatif</a:t>
            </a: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0" name="Google Shape;190;g13e26eec97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800" y="1461075"/>
            <a:ext cx="7286664" cy="28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3e26eec97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700" y="4291128"/>
            <a:ext cx="4745650" cy="14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e26eec973_0_15"/>
          <p:cNvSpPr txBox="1"/>
          <p:nvPr/>
        </p:nvSpPr>
        <p:spPr>
          <a:xfrm>
            <a:off x="5577400" y="4995400"/>
            <a:ext cx="415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True positive = 1316		False Positive = 23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False Negative = 50		True Negative = 216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3" name="Google Shape;193;g13e26eec973_0_15"/>
          <p:cNvCxnSpPr/>
          <p:nvPr/>
        </p:nvCxnSpPr>
        <p:spPr>
          <a:xfrm>
            <a:off x="3336325" y="5365725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98" name="Google Shape;198;g13e26eec973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3e26eec973_0_35"/>
          <p:cNvSpPr txBox="1"/>
          <p:nvPr/>
        </p:nvSpPr>
        <p:spPr>
          <a:xfrm>
            <a:off x="759000" y="811225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Randomized Search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g13e26eec973_0_35"/>
          <p:cNvPicPr preferRelativeResize="0"/>
          <p:nvPr/>
        </p:nvPicPr>
        <p:blipFill rotWithShape="1">
          <a:blip r:embed="rId4">
            <a:alphaModFix/>
          </a:blip>
          <a:srcRect b="40155" l="0" r="0" t="0"/>
          <a:stretch/>
        </p:blipFill>
        <p:spPr>
          <a:xfrm>
            <a:off x="697800" y="1774275"/>
            <a:ext cx="11117325" cy="30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05" name="Google Shape;205;g13e26eec973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3e26eec973_0_57"/>
          <p:cNvPicPr preferRelativeResize="0"/>
          <p:nvPr/>
        </p:nvPicPr>
        <p:blipFill rotWithShape="1">
          <a:blip r:embed="rId4">
            <a:alphaModFix/>
          </a:blip>
          <a:srcRect b="0" l="0" r="0" t="61157"/>
          <a:stretch/>
        </p:blipFill>
        <p:spPr>
          <a:xfrm>
            <a:off x="697800" y="1030475"/>
            <a:ext cx="11117325" cy="19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3e26eec973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00" y="4520675"/>
            <a:ext cx="4205575" cy="13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3e26eec973_0_57"/>
          <p:cNvPicPr preferRelativeResize="0"/>
          <p:nvPr/>
        </p:nvPicPr>
        <p:blipFill rotWithShape="1">
          <a:blip r:embed="rId6">
            <a:alphaModFix/>
          </a:blip>
          <a:srcRect b="9016" l="0" r="0" t="0"/>
          <a:stretch/>
        </p:blipFill>
        <p:spPr>
          <a:xfrm>
            <a:off x="697800" y="3026325"/>
            <a:ext cx="2470025" cy="11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3e26eec973_0_57"/>
          <p:cNvSpPr txBox="1"/>
          <p:nvPr/>
        </p:nvSpPr>
        <p:spPr>
          <a:xfrm>
            <a:off x="5038200" y="5114100"/>
            <a:ext cx="415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True positive = 1310		False Positive = 29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False Negative = 56		True Negative = 210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g13e26eec973_0_57"/>
          <p:cNvCxnSpPr/>
          <p:nvPr/>
        </p:nvCxnSpPr>
        <p:spPr>
          <a:xfrm>
            <a:off x="2797125" y="5484425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g13e26eec973_0_57"/>
          <p:cNvSpPr txBox="1"/>
          <p:nvPr/>
        </p:nvSpPr>
        <p:spPr>
          <a:xfrm>
            <a:off x="759000" y="390850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Randomized Search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26eec973_0_51"/>
          <p:cNvSpPr txBox="1"/>
          <p:nvPr>
            <p:ph type="title"/>
          </p:nvPr>
        </p:nvSpPr>
        <p:spPr>
          <a:xfrm>
            <a:off x="7059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0198A3"/>
                </a:solidFill>
              </a:rPr>
              <a:t>Best Parameters</a:t>
            </a:r>
            <a:endParaRPr/>
          </a:p>
        </p:txBody>
      </p:sp>
      <p:pic>
        <p:nvPicPr>
          <p:cNvPr id="218" name="Google Shape;218;g13e26eec973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81" y="1536631"/>
            <a:ext cx="7286625" cy="2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e26eec973_0_69"/>
          <p:cNvSpPr txBox="1"/>
          <p:nvPr>
            <p:ph type="title"/>
          </p:nvPr>
        </p:nvSpPr>
        <p:spPr>
          <a:xfrm>
            <a:off x="946125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FF9900"/>
                </a:solidFill>
              </a:rPr>
              <a:t>Feature Importance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25" name="Google Shape;225;g13e26eec973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63" y="1460425"/>
            <a:ext cx="9760175" cy="52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73" name="Google Shape;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Modeling: Classificasion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30" name="Google Shape;230;g13e26eec973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3e26eec973_0_82"/>
          <p:cNvSpPr txBox="1"/>
          <p:nvPr/>
        </p:nvSpPr>
        <p:spPr>
          <a:xfrm>
            <a:off x="838320" y="527642"/>
            <a:ext cx="7352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E. Boosting: AdaBoost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29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13e26eec973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063" y="1526653"/>
            <a:ext cx="7178937" cy="43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3e26eec973_0_82"/>
          <p:cNvSpPr txBox="1"/>
          <p:nvPr/>
        </p:nvSpPr>
        <p:spPr>
          <a:xfrm>
            <a:off x="6221551" y="5147825"/>
            <a:ext cx="4410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True positive = 1215		False Positive = 124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False Negative = 61		True Negative = 205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4" name="Google Shape;234;g13e26eec973_0_82"/>
          <p:cNvCxnSpPr/>
          <p:nvPr/>
        </p:nvCxnSpPr>
        <p:spPr>
          <a:xfrm>
            <a:off x="3980463" y="5518150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39" name="Google Shape;239;g13e26eec973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3e26eec973_0_96"/>
          <p:cNvSpPr txBox="1"/>
          <p:nvPr/>
        </p:nvSpPr>
        <p:spPr>
          <a:xfrm>
            <a:off x="759000" y="342800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Adaboost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g13e26eec973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50" y="1156400"/>
            <a:ext cx="90582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3e26eec973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450" y="2689925"/>
            <a:ext cx="5915624" cy="21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3e26eec973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449" y="5152350"/>
            <a:ext cx="3429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3e26eec973_0_96"/>
          <p:cNvSpPr txBox="1"/>
          <p:nvPr/>
        </p:nvSpPr>
        <p:spPr>
          <a:xfrm>
            <a:off x="4706588" y="5617788"/>
            <a:ext cx="415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True positive = 1234		False Positive = 105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False Negative = 54		True Negative = 212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5" name="Google Shape;245;g13e26eec973_0_96"/>
          <p:cNvCxnSpPr/>
          <p:nvPr/>
        </p:nvCxnSpPr>
        <p:spPr>
          <a:xfrm>
            <a:off x="2465513" y="5988113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e26eec973_0_111"/>
          <p:cNvSpPr txBox="1"/>
          <p:nvPr>
            <p:ph type="title"/>
          </p:nvPr>
        </p:nvSpPr>
        <p:spPr>
          <a:xfrm>
            <a:off x="585838" y="329800"/>
            <a:ext cx="51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0198A3"/>
                </a:solidFill>
              </a:rPr>
              <a:t>Best Parameters</a:t>
            </a:r>
            <a:endParaRPr/>
          </a:p>
        </p:txBody>
      </p:sp>
      <p:pic>
        <p:nvPicPr>
          <p:cNvPr id="252" name="Google Shape;252;g13e26eec973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093300"/>
            <a:ext cx="5172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3e26eec973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775" y="2026750"/>
            <a:ext cx="847725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3e26eec973_0_111"/>
          <p:cNvSpPr txBox="1"/>
          <p:nvPr>
            <p:ph type="title"/>
          </p:nvPr>
        </p:nvSpPr>
        <p:spPr>
          <a:xfrm>
            <a:off x="7072925" y="1216375"/>
            <a:ext cx="4548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9900"/>
                </a:solidFill>
              </a:rPr>
              <a:t>Feature Importance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59" name="Google Shape;259;g13e26eec973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3e26eec973_0_129"/>
          <p:cNvSpPr txBox="1"/>
          <p:nvPr/>
        </p:nvSpPr>
        <p:spPr>
          <a:xfrm>
            <a:off x="910370" y="889042"/>
            <a:ext cx="735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E. Boosting: XGBoost</a:t>
            </a:r>
            <a:endParaRPr b="1" sz="29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g13e26eec973_0_129"/>
          <p:cNvPicPr preferRelativeResize="0"/>
          <p:nvPr/>
        </p:nvPicPr>
        <p:blipFill rotWithShape="1">
          <a:blip r:embed="rId4">
            <a:alphaModFix/>
          </a:blip>
          <a:srcRect b="0" l="0" r="0" t="2381"/>
          <a:stretch/>
        </p:blipFill>
        <p:spPr>
          <a:xfrm>
            <a:off x="849825" y="1718725"/>
            <a:ext cx="7736225" cy="44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3e26eec973_0_129"/>
          <p:cNvSpPr txBox="1"/>
          <p:nvPr/>
        </p:nvSpPr>
        <p:spPr>
          <a:xfrm>
            <a:off x="5492126" y="5468725"/>
            <a:ext cx="4410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True positive = 1234		False Positive = 105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False Negative = 54		True Negative = 212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Google Shape;263;g13e26eec973_0_129"/>
          <p:cNvCxnSpPr/>
          <p:nvPr/>
        </p:nvCxnSpPr>
        <p:spPr>
          <a:xfrm>
            <a:off x="3251038" y="5839050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68" name="Google Shape;268;g13e26eec973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3e26eec973_0_149"/>
          <p:cNvSpPr txBox="1"/>
          <p:nvPr/>
        </p:nvSpPr>
        <p:spPr>
          <a:xfrm>
            <a:off x="759000" y="342800"/>
            <a:ext cx="95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Tune Hyperparameter XGboost</a:t>
            </a:r>
            <a:endParaRPr b="1" sz="28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g13e26eec973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75" y="1100513"/>
            <a:ext cx="689610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3e26eec973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675" y="5815400"/>
            <a:ext cx="20574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3e26eec973_0_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325" y="4298575"/>
            <a:ext cx="34004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e26eec973_0_168"/>
          <p:cNvSpPr txBox="1"/>
          <p:nvPr>
            <p:ph type="title"/>
          </p:nvPr>
        </p:nvSpPr>
        <p:spPr>
          <a:xfrm>
            <a:off x="585800" y="59975"/>
            <a:ext cx="51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198A3"/>
                </a:solidFill>
              </a:rPr>
              <a:t>Best Parameters</a:t>
            </a:r>
            <a:endParaRPr/>
          </a:p>
        </p:txBody>
      </p:sp>
      <p:sp>
        <p:nvSpPr>
          <p:cNvPr id="279" name="Google Shape;279;g13e26eec973_0_168"/>
          <p:cNvSpPr txBox="1"/>
          <p:nvPr>
            <p:ph type="title"/>
          </p:nvPr>
        </p:nvSpPr>
        <p:spPr>
          <a:xfrm>
            <a:off x="6808700" y="1216350"/>
            <a:ext cx="4548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9900"/>
                </a:solidFill>
              </a:rPr>
              <a:t>Feature Importance</a:t>
            </a:r>
            <a:endParaRPr sz="3000">
              <a:solidFill>
                <a:srgbClr val="FF9900"/>
              </a:solidFill>
            </a:endParaRPr>
          </a:p>
        </p:txBody>
      </p:sp>
      <p:pic>
        <p:nvPicPr>
          <p:cNvPr id="280" name="Google Shape;280;g13e26eec973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75" y="717050"/>
            <a:ext cx="50482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3e26eec973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677" y="1873325"/>
            <a:ext cx="8761426" cy="48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e2842956b_1_26"/>
          <p:cNvSpPr txBox="1"/>
          <p:nvPr>
            <p:ph type="title"/>
          </p:nvPr>
        </p:nvSpPr>
        <p:spPr>
          <a:xfrm>
            <a:off x="7530600" y="2426050"/>
            <a:ext cx="3711300" cy="21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198A3"/>
                </a:solidFill>
              </a:rPr>
              <a:t>Evaluation From Learning Curve</a:t>
            </a:r>
            <a:endParaRPr/>
          </a:p>
        </p:txBody>
      </p:sp>
      <p:pic>
        <p:nvPicPr>
          <p:cNvPr id="288" name="Google Shape;288;g13e2842956b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48" y="255225"/>
            <a:ext cx="6082000" cy="31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3e2842956b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56" y="3245875"/>
            <a:ext cx="6165657" cy="31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2842956b_1_94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Kesimpulan Modeling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5" name="Google Shape;295;g13e2842956b_1_94"/>
          <p:cNvGraphicFramePr/>
          <p:nvPr/>
        </p:nvGraphicFramePr>
        <p:xfrm>
          <a:off x="1614650" y="191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{245E4871-55DA-4485-BE40-B6E8B8E310A0}</a:tableStyleId>
              </a:tblPr>
              <a:tblGrid>
                <a:gridCol w="2140175"/>
                <a:gridCol w="1336125"/>
                <a:gridCol w="1320375"/>
                <a:gridCol w="1414950"/>
                <a:gridCol w="1383425"/>
                <a:gridCol w="1367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Model </a:t>
                      </a:r>
                      <a:endParaRPr b="1" sz="1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Evaluation</a:t>
                      </a:r>
                      <a:endParaRPr b="1" sz="1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0198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Accuracy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Precision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Recall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F1-Score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AUC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Logistic Regression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0.42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0.57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0.82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K-Nearest Neighbor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0.58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0.71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0.89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Decision Tree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0.89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0.63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0.74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0.68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Random Forest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0.95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0.79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AdaBoost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0.67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0.86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XGBoost.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0.96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0.86</a:t>
                      </a:r>
                      <a:endParaRPr b="1" sz="1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0.92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g13e2842956b_1_94"/>
          <p:cNvSpPr/>
          <p:nvPr/>
        </p:nvSpPr>
        <p:spPr>
          <a:xfrm>
            <a:off x="6543100" y="1677300"/>
            <a:ext cx="1150800" cy="394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3e2842956b_1_94"/>
          <p:cNvSpPr/>
          <p:nvPr/>
        </p:nvSpPr>
        <p:spPr>
          <a:xfrm>
            <a:off x="1429350" y="4809400"/>
            <a:ext cx="9333300" cy="69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3e2842956b_1_94"/>
          <p:cNvSpPr txBox="1"/>
          <p:nvPr/>
        </p:nvSpPr>
        <p:spPr>
          <a:xfrm>
            <a:off x="1041725" y="1281650"/>
            <a:ext cx="105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Nilai matrix s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etelah dilakukan Hyperparameter Tuning:</a:t>
            </a:r>
            <a:endParaRPr b="1" i="0" sz="3000" u="none" cap="none" strike="noStrike">
              <a:solidFill>
                <a:schemeClr val="dk1"/>
              </a:solidFill>
            </a:endParaRPr>
          </a:p>
        </p:txBody>
      </p:sp>
      <p:sp>
        <p:nvSpPr>
          <p:cNvPr id="299" name="Google Shape;299;g13e2842956b_1_94"/>
          <p:cNvSpPr txBox="1"/>
          <p:nvPr/>
        </p:nvSpPr>
        <p:spPr>
          <a:xfrm>
            <a:off x="1041725" y="5840950"/>
            <a:ext cx="1053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Evaluasi model menggunakan XGBoost cenderung menghasilkan nilai yang tinggi di semua matriks, baik itu Accuracy, Precision, F1-Score, AUC, dan terutama matrix Recall sebagai business matrix utama.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04" name="Google Shape;304;g13e2842956b_1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3e2842956b_1_154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e2842956b_1_36"/>
          <p:cNvSpPr txBox="1"/>
          <p:nvPr/>
        </p:nvSpPr>
        <p:spPr>
          <a:xfrm>
            <a:off x="8655675" y="1398075"/>
            <a:ext cx="33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g13e2842956b_1_36"/>
          <p:cNvSpPr txBox="1"/>
          <p:nvPr/>
        </p:nvSpPr>
        <p:spPr>
          <a:xfrm>
            <a:off x="1113800" y="661875"/>
            <a:ext cx="4240200" cy="58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Prediction Feature: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CityTier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SatisfactionScore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NumberOfAddress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Complain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CashbackAmount_normalisasi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NumberOfDeviceRegistered_normalisasi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DaySinceLastOrder_normalisasi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std_Tenure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std_WarehouseToHome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MaritalStatus_Divorced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MaritalStatus_Married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MaritalStatus_Single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PreferredLoginDevice_Computer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g13e2842956b_1_36"/>
          <p:cNvSpPr txBox="1"/>
          <p:nvPr/>
        </p:nvSpPr>
        <p:spPr>
          <a:xfrm>
            <a:off x="5936050" y="661875"/>
            <a:ext cx="4926900" cy="5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PreferredLoginDevice_Mobile Phone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PreferedOrderCat_Fashion         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PreferedOrderCat_Grocery         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PreferedOrderCat_Laptop &amp; Accessory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PreferedOrderCat_Mobile Phone    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PreferedOrderCat_Others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Target Feature: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Machine Learning Algorithm: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Logistic Regression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K-Nearest Neighbor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Decision Tree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Random Forest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AdaBoost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XGBoost.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86" name="Google Shape;86;g13e2842956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3e2842956b_1_0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Mendefinisikan Function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13e2842956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850" y="1524277"/>
            <a:ext cx="6737801" cy="38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93" name="Google Shape;93;g13e2842956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3e2842956b_0_2"/>
          <p:cNvSpPr txBox="1"/>
          <p:nvPr/>
        </p:nvSpPr>
        <p:spPr>
          <a:xfrm>
            <a:off x="989770" y="1484112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Evaluasi Model Klasifikasi dilakukan dengan memprediksi nilai pada class terbesar untuk semua prediksi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3e2842956b_0_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g13e2842956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500" y="2024150"/>
            <a:ext cx="10216225" cy="15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3e2842956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00" y="4505175"/>
            <a:ext cx="2591450" cy="11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3e2842956b_0_2"/>
          <p:cNvSpPr txBox="1"/>
          <p:nvPr/>
        </p:nvSpPr>
        <p:spPr>
          <a:xfrm>
            <a:off x="1055295" y="3930675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Output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3e2842956b_0_2"/>
          <p:cNvSpPr txBox="1"/>
          <p:nvPr/>
        </p:nvSpPr>
        <p:spPr>
          <a:xfrm>
            <a:off x="4079750" y="4421100"/>
            <a:ext cx="78138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True Positive 	 = 5350  (</a:t>
            </a: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data Churn yang terdeteksi benar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False Negative = 22  (</a:t>
            </a: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data No Churn, namun terdeteksi sebagai data Churn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False Positive 	 = 5350 ( data Churn, namun terdeteksi sebagai data No Churn)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True Negative	 = 0 ( data No Churn yang terdeteksi benar)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04" name="Google Shape;104;g13e2842956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3e2842956b_0_1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Split Data Train &amp; Data Test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g13e2842956b_0_17"/>
          <p:cNvSpPr txBox="1"/>
          <p:nvPr/>
        </p:nvSpPr>
        <p:spPr>
          <a:xfrm>
            <a:off x="1041725" y="1718725"/>
            <a:ext cx="102603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displit terlebih dahulu dengan perbandingan antara data train dan data set 70:30. Setelah displit, akan dilakukan handling imbalance data train menggunakan SMOTE.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1" name="Google Shape;111;g13e221c316d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3e221c316d_0_7"/>
          <p:cNvSpPr txBox="1"/>
          <p:nvPr/>
        </p:nvSpPr>
        <p:spPr>
          <a:xfrm>
            <a:off x="7716175" y="2376700"/>
            <a:ext cx="36603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Perbandingan data original, undersampling, oversampling, dan setelah dilakukan handling imbalance menggunakan SMOTE.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3e221c316d_0_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Handling Imbalance Data Train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g13e221c316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650" y="1403850"/>
            <a:ext cx="605245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3e221c316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650" y="5111292"/>
            <a:ext cx="15430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3e221c316d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300" y="5098563"/>
            <a:ext cx="1653475" cy="10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3e221c316d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375" y="5098563"/>
            <a:ext cx="1653475" cy="10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3e221c316d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4450" y="5124050"/>
            <a:ext cx="15811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23" name="Google Shape;123;g13e2842956b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3e2842956b_0_82"/>
          <p:cNvSpPr txBox="1"/>
          <p:nvPr/>
        </p:nvSpPr>
        <p:spPr>
          <a:xfrm>
            <a:off x="1041720" y="620442"/>
            <a:ext cx="735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Matrix </a:t>
            </a:r>
            <a:endParaRPr b="1" i="0" sz="3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g13e2842956b_0_82"/>
          <p:cNvSpPr txBox="1"/>
          <p:nvPr/>
        </p:nvSpPr>
        <p:spPr>
          <a:xfrm>
            <a:off x="1129975" y="2096450"/>
            <a:ext cx="111039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Alasan:</a:t>
            </a:r>
            <a:endParaRPr b="1" sz="19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sis"/>
              <a:buChar char="-"/>
            </a:pPr>
            <a:r>
              <a:rPr lang="en-US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FN (False Negative) bernilai besar mengakibatkan terjadi penurunan revenue/pendapatan perusahaan</a:t>
            </a:r>
            <a:endParaRPr sz="19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sis"/>
              <a:buChar char="-"/>
            </a:pPr>
            <a:r>
              <a:rPr lang="en-US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FN (False Negative) bernilai besar, maka upaya untuk mencari customer/akuisisi customer akan memakan operational cost yang lebih besar dibandingkan mempertahankan pelanggan lama </a:t>
            </a:r>
            <a:endParaRPr sz="19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6" name="Google Shape;126;g13e2842956b_0_82"/>
          <p:cNvSpPr txBox="1"/>
          <p:nvPr/>
        </p:nvSpPr>
        <p:spPr>
          <a:xfrm>
            <a:off x="1129975" y="1497525"/>
            <a:ext cx="32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Main matrix: Recall</a:t>
            </a:r>
            <a:endParaRPr b="1" sz="22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g13e2842956b_0_82"/>
          <p:cNvSpPr txBox="1"/>
          <p:nvPr/>
        </p:nvSpPr>
        <p:spPr>
          <a:xfrm>
            <a:off x="1129975" y="4233488"/>
            <a:ext cx="111039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Alasan: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FP (False Positive) bernilai besar artinya terjadi kesalahan prediksi customer yang No Churn, namun Churn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FP (False </a:t>
            </a: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Positive</a:t>
            </a: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 besar, maka dikatakan bahwa kita salah sasaran dalam menempatkan operasional cost dalam retensi pelanggan, yang mana cost tersebut seharusnya dapat dipakai untuk operasional lain seperti campaign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g13e2842956b_0_82"/>
          <p:cNvSpPr txBox="1"/>
          <p:nvPr/>
        </p:nvSpPr>
        <p:spPr>
          <a:xfrm>
            <a:off x="1129975" y="5776375"/>
            <a:ext cx="6989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Supporting matrix: Accuracy, F1-Score, AUC</a:t>
            </a:r>
            <a:endParaRPr b="1" sz="22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13e2842956b_0_82"/>
          <p:cNvSpPr txBox="1"/>
          <p:nvPr/>
        </p:nvSpPr>
        <p:spPr>
          <a:xfrm>
            <a:off x="1129975" y="3590750"/>
            <a:ext cx="487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Secondary matrix: Precision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34" name="Google Shape;134;g13e2842956b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3e2842956b_0_69"/>
          <p:cNvSpPr txBox="1"/>
          <p:nvPr/>
        </p:nvSpPr>
        <p:spPr>
          <a:xfrm>
            <a:off x="1222250" y="3654600"/>
            <a:ext cx="9948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Berdasarkan metric tersebut diperoleh nilai Recall yang cukup tinggi jika dibandingkan nilai Precision.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begitu, model Logistic Regression memberikan score yang cukup baik untuk metric Recall.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Kemudian akan dilakukan Tuning Hyperparameter untuk meningkatkan model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3e2842956b_0_69"/>
          <p:cNvSpPr txBox="1"/>
          <p:nvPr/>
        </p:nvSpPr>
        <p:spPr>
          <a:xfrm>
            <a:off x="1294320" y="801617"/>
            <a:ext cx="735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9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A. Logistic Regression</a:t>
            </a:r>
            <a:endParaRPr b="1" i="0" sz="29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13e2842956b_0_69"/>
          <p:cNvSpPr txBox="1"/>
          <p:nvPr/>
        </p:nvSpPr>
        <p:spPr>
          <a:xfrm>
            <a:off x="4967550" y="4997200"/>
            <a:ext cx="4891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True Positive 	 = 1161                 False Negative = 46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False Positive   = 178                 True Negative  = 220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8" name="Google Shape;138;g13e2842956b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350" y="1647112"/>
            <a:ext cx="7354560" cy="170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3e2842956b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8450" y="4851988"/>
            <a:ext cx="31432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